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5040597730039"/>
          <c:y val="4.3083827931481793E-2"/>
          <c:w val="0.82928215725797039"/>
          <c:h val="0.78873337234829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[外國學生學習追蹤表.xlsx]工作表3!$B$1</c:f>
              <c:strCache>
                <c:ptCount val="1"/>
                <c:pt idx="0">
                  <c:v>PhD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1.6051364365971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[外國學生學習追蹤表.xlsx]工作表3!$A$2:$A$5</c:f>
              <c:strCache>
                <c:ptCount val="4"/>
                <c:pt idx="0">
                  <c:v>Gambia</c:v>
                </c:pt>
                <c:pt idx="1">
                  <c:v>Indonesia</c:v>
                </c:pt>
                <c:pt idx="2">
                  <c:v>Malawi</c:v>
                </c:pt>
                <c:pt idx="3">
                  <c:v>Vietnam </c:v>
                </c:pt>
              </c:strCache>
            </c:strRef>
          </c:cat>
          <c:val>
            <c:numRef>
              <c:f>[外國學生學習追蹤表.xlsx]工作表3!$B$2:$B$5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[外國學生學習追蹤表.xlsx]工作表3!$C$1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[外國學生學習追蹤表.xlsx]工作表3!$A$2:$A$5</c:f>
              <c:strCache>
                <c:ptCount val="4"/>
                <c:pt idx="0">
                  <c:v>Gambia</c:v>
                </c:pt>
                <c:pt idx="1">
                  <c:v>Indonesia</c:v>
                </c:pt>
                <c:pt idx="2">
                  <c:v>Malawi</c:v>
                </c:pt>
                <c:pt idx="3">
                  <c:v>Vietnam </c:v>
                </c:pt>
              </c:strCache>
            </c:strRef>
          </c:cat>
          <c:val>
            <c:numRef>
              <c:f>[外國學生學習追蹤表.xlsx]工作表3!$C$2:$C$5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412160"/>
        <c:axId val="132414080"/>
      </c:barChart>
      <c:catAx>
        <c:axId val="132412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 b="1"/>
                </a:pPr>
                <a:r>
                  <a:rPr lang="en-US" altLang="zh-TW" sz="2400" b="1" i="0" u="none" strike="noStrike" baseline="0">
                    <a:effectLst/>
                  </a:rPr>
                  <a:t>Country </a:t>
                </a:r>
                <a:endParaRPr lang="zh-TW" altLang="zh-TW" sz="2400" b="1">
                  <a:effectLst/>
                </a:endParaRPr>
              </a:p>
            </c:rich>
          </c:tx>
          <c:layout>
            <c:manualLayout>
              <c:xMode val="edge"/>
              <c:yMode val="edge"/>
              <c:x val="0.45278979273077968"/>
              <c:y val="0.91729264041084635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+mn-lt"/>
              </a:defRPr>
            </a:pPr>
            <a:endParaRPr lang="zh-TW"/>
          </a:p>
        </c:txPr>
        <c:crossAx val="132414080"/>
        <c:crosses val="autoZero"/>
        <c:auto val="1"/>
        <c:lblAlgn val="ctr"/>
        <c:lblOffset val="100"/>
        <c:noMultiLvlLbl val="0"/>
      </c:catAx>
      <c:valAx>
        <c:axId val="132414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zh-TW" sz="2400"/>
                  <a:t>Numbers</a:t>
                </a:r>
                <a:endParaRPr lang="zh-TW" altLang="en-US" sz="2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zh-TW"/>
          </a:p>
        </c:txPr>
        <c:crossAx val="13241216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51930201032751733"/>
          <c:y val="5.7681971173781953E-2"/>
          <c:w val="0.36964009157226391"/>
          <c:h val="0.12177046051061799"/>
        </c:manualLayout>
      </c:layout>
      <c:overlay val="0"/>
      <c:txPr>
        <a:bodyPr/>
        <a:lstStyle/>
        <a:p>
          <a:pPr>
            <a:defRPr sz="2400"/>
          </a:pPr>
          <a:endParaRPr lang="zh-TW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1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57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37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9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2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95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1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8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70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61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139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A229-2EDB-493A-A174-F5B38FA90FE5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C76F-EC14-4132-A4C9-0C29EA27F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48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0" i="0" u="none" strike="noStrike" baseline="0" dirty="0" smtClean="0">
                <a:effectLst/>
              </a:rPr>
              <a:t>The number of International Students by country</a:t>
            </a:r>
            <a:endParaRPr lang="zh-TW" altLang="en-US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529893"/>
              </p:ext>
            </p:extLst>
          </p:nvPr>
        </p:nvGraphicFramePr>
        <p:xfrm>
          <a:off x="107504" y="1556792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77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0" i="0" u="none" strike="noStrike" baseline="0" dirty="0" smtClean="0">
                <a:effectLst/>
              </a:rPr>
              <a:t>The number of International Students by country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383364"/>
              </p:ext>
            </p:extLst>
          </p:nvPr>
        </p:nvGraphicFramePr>
        <p:xfrm>
          <a:off x="683568" y="1628800"/>
          <a:ext cx="7566012" cy="34462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0280"/>
                <a:gridCol w="2523728"/>
                <a:gridCol w="2522004"/>
              </a:tblGrid>
              <a:tr h="472508">
                <a:tc>
                  <a:txBody>
                    <a:bodyPr/>
                    <a:lstStyle/>
                    <a:p>
                      <a:pPr algn="l" fontAlgn="b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PhD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Master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</a:tr>
              <a:tr h="607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Gambia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Indonesia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11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8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Malawi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</a:tr>
              <a:tr h="9259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Vietnam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44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如螢幕大小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The number of International Students by country</vt:lpstr>
      <vt:lpstr>The number of International Students by country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 of International Students by country</dc:title>
  <dc:creator>weishan</dc:creator>
  <cp:lastModifiedBy>weishan</cp:lastModifiedBy>
  <cp:revision>1</cp:revision>
  <dcterms:created xsi:type="dcterms:W3CDTF">2019-07-05T07:02:27Z</dcterms:created>
  <dcterms:modified xsi:type="dcterms:W3CDTF">2019-07-05T07:08:43Z</dcterms:modified>
</cp:coreProperties>
</file>